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7" r:id="rId5"/>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 Lodge" initials="CL" lastIdx="5" clrIdx="0">
    <p:extLst>
      <p:ext uri="{19B8F6BF-5375-455C-9EA6-DF929625EA0E}">
        <p15:presenceInfo xmlns:p15="http://schemas.microsoft.com/office/powerpoint/2012/main" userId="S::CALO1@hscic.gov.uk::739f3047-532b-4c31-a80e-633ab005f1b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2B8985-B5B8-4366-9EEF-31B6F0812EBB}" v="1" dt="2026-03-25T12:38:27.5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6" autoAdjust="0"/>
    <p:restoredTop sz="90599" autoAdjust="0"/>
  </p:normalViewPr>
  <p:slideViewPr>
    <p:cSldViewPr snapToGrid="0">
      <p:cViewPr varScale="1">
        <p:scale>
          <a:sx n="67" d="100"/>
          <a:sy n="67" d="100"/>
        </p:scale>
        <p:origin x="122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C44F6588-CF3E-4A8F-8E27-8CD2CED4B5DC}" type="datetimeFigureOut">
              <a:rPr lang="en-GB" smtClean="0"/>
              <a:t>26/03/2026</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FC0CC293-28F4-470D-8D44-B2DF85E539BD}" type="slidenum">
              <a:rPr lang="en-GB" smtClean="0"/>
              <a:t>‹#›</a:t>
            </a:fld>
            <a:endParaRPr lang="en-GB"/>
          </a:p>
        </p:txBody>
      </p:sp>
    </p:spTree>
    <p:extLst>
      <p:ext uri="{BB962C8B-B14F-4D97-AF65-F5344CB8AC3E}">
        <p14:creationId xmlns:p14="http://schemas.microsoft.com/office/powerpoint/2010/main" val="2355873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rPr>
              <a:t>Data cleaning, processing and analysis</a:t>
            </a:r>
          </a:p>
          <a:p>
            <a:endParaRPr lang="en-GB" dirty="0"/>
          </a:p>
        </p:txBody>
      </p:sp>
      <p:sp>
        <p:nvSpPr>
          <p:cNvPr id="4" name="Slide Number Placeholder 3"/>
          <p:cNvSpPr>
            <a:spLocks noGrp="1"/>
          </p:cNvSpPr>
          <p:nvPr>
            <p:ph type="sldNum" sz="quarter" idx="5"/>
          </p:nvPr>
        </p:nvSpPr>
        <p:spPr/>
        <p:txBody>
          <a:bodyPr/>
          <a:lstStyle/>
          <a:p>
            <a:fld id="{FC0CC293-28F4-470D-8D44-B2DF85E539BD}" type="slidenum">
              <a:rPr lang="en-GB" smtClean="0"/>
              <a:t>1</a:t>
            </a:fld>
            <a:endParaRPr lang="en-GB"/>
          </a:p>
        </p:txBody>
      </p:sp>
    </p:spTree>
    <p:extLst>
      <p:ext uri="{BB962C8B-B14F-4D97-AF65-F5344CB8AC3E}">
        <p14:creationId xmlns:p14="http://schemas.microsoft.com/office/powerpoint/2010/main" val="1310637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A6FD4D-1283-4A03-A413-9D2C5C2BD7CC}" type="datetimeFigureOut">
              <a:rPr lang="en-GB" smtClean="0"/>
              <a:t>26/03/2026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2993472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A6FD4D-1283-4A03-A413-9D2C5C2BD7CC}" type="datetimeFigureOut">
              <a:rPr lang="en-GB" smtClean="0"/>
              <a:t>26/03/2026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3250900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A6FD4D-1283-4A03-A413-9D2C5C2BD7CC}" type="datetimeFigureOut">
              <a:rPr lang="en-GB" smtClean="0"/>
              <a:t>26/03/2026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2744352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A6FD4D-1283-4A03-A413-9D2C5C2BD7CC}" type="datetimeFigureOut">
              <a:rPr lang="en-GB" smtClean="0"/>
              <a:t>26/03/2026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819258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1A6FD4D-1283-4A03-A413-9D2C5C2BD7CC}" type="datetimeFigureOut">
              <a:rPr lang="en-GB" smtClean="0"/>
              <a:t>26/03/2026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204929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A6FD4D-1283-4A03-A413-9D2C5C2BD7CC}" type="datetimeFigureOut">
              <a:rPr lang="en-GB" smtClean="0"/>
              <a:t>26/03/2026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4149424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A6FD4D-1283-4A03-A413-9D2C5C2BD7CC}" type="datetimeFigureOut">
              <a:rPr lang="en-GB" smtClean="0"/>
              <a:t>26/03/2026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877796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A6FD4D-1283-4A03-A413-9D2C5C2BD7CC}" type="datetimeFigureOut">
              <a:rPr lang="en-GB" smtClean="0"/>
              <a:t>26/03/2026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776904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A6FD4D-1283-4A03-A413-9D2C5C2BD7CC}" type="datetimeFigureOut">
              <a:rPr lang="en-GB" smtClean="0"/>
              <a:t>26/03/2026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4137525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1A6FD4D-1283-4A03-A413-9D2C5C2BD7CC}" type="datetimeFigureOut">
              <a:rPr lang="en-GB" smtClean="0"/>
              <a:t>26/03/2026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3499175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1A6FD4D-1283-4A03-A413-9D2C5C2BD7CC}" type="datetimeFigureOut">
              <a:rPr lang="en-GB" smtClean="0"/>
              <a:t>26/03/2026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E9D54E9-1E3C-49F3-A4C3-3607EB812D2C}" type="slidenum">
              <a:rPr lang="en-GB" smtClean="0"/>
              <a:t>‹#›</a:t>
            </a:fld>
            <a:endParaRPr lang="en-GB"/>
          </a:p>
        </p:txBody>
      </p:sp>
    </p:spTree>
    <p:extLst>
      <p:ext uri="{BB962C8B-B14F-4D97-AF65-F5344CB8AC3E}">
        <p14:creationId xmlns:p14="http://schemas.microsoft.com/office/powerpoint/2010/main" val="3912507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A6FD4D-1283-4A03-A413-9D2C5C2BD7CC}" type="datetimeFigureOut">
              <a:rPr lang="en-GB" smtClean="0"/>
              <a:t>26/03/2026</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9D54E9-1E3C-49F3-A4C3-3607EB812D2C}" type="slidenum">
              <a:rPr lang="en-GB" smtClean="0"/>
              <a:t>‹#›</a:t>
            </a:fld>
            <a:endParaRPr lang="en-GB"/>
          </a:p>
        </p:txBody>
      </p:sp>
    </p:spTree>
    <p:extLst>
      <p:ext uri="{BB962C8B-B14F-4D97-AF65-F5344CB8AC3E}">
        <p14:creationId xmlns:p14="http://schemas.microsoft.com/office/powerpoint/2010/main" val="23572198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A3DFFF-6581-42B6-9685-19DF10355DCC}"/>
              </a:ext>
            </a:extLst>
          </p:cNvPr>
          <p:cNvSpPr txBox="1"/>
          <p:nvPr/>
        </p:nvSpPr>
        <p:spPr>
          <a:xfrm>
            <a:off x="142617" y="2054673"/>
            <a:ext cx="1440000" cy="4543469"/>
          </a:xfrm>
          <a:prstGeom prst="rect">
            <a:avLst/>
          </a:prstGeom>
          <a:solidFill>
            <a:schemeClr val="accent1">
              <a:lumMod val="20000"/>
              <a:lumOff val="80000"/>
            </a:schemeClr>
          </a:solidFill>
          <a:effectLst/>
        </p:spPr>
        <p:txBody>
          <a:bodyPr wrap="square" rtlCol="0">
            <a:noAutofit/>
          </a:bodyPr>
          <a:lstStyle/>
          <a:p>
            <a:endParaRPr lang="en-GB" dirty="0"/>
          </a:p>
        </p:txBody>
      </p:sp>
      <p:sp>
        <p:nvSpPr>
          <p:cNvPr id="6" name="TextBox 5">
            <a:extLst>
              <a:ext uri="{FF2B5EF4-FFF2-40B4-BE49-F238E27FC236}">
                <a16:creationId xmlns:a16="http://schemas.microsoft.com/office/drawing/2014/main" id="{9A16CE77-10CB-4258-9BC9-B1E2B31273CE}"/>
              </a:ext>
            </a:extLst>
          </p:cNvPr>
          <p:cNvSpPr txBox="1"/>
          <p:nvPr/>
        </p:nvSpPr>
        <p:spPr>
          <a:xfrm>
            <a:off x="5345238" y="2048927"/>
            <a:ext cx="2195983" cy="4578013"/>
          </a:xfrm>
          <a:prstGeom prst="rect">
            <a:avLst/>
          </a:prstGeom>
          <a:solidFill>
            <a:schemeClr val="accent3">
              <a:lumMod val="20000"/>
              <a:lumOff val="80000"/>
            </a:schemeClr>
          </a:solidFill>
          <a:effectLst/>
        </p:spPr>
        <p:txBody>
          <a:bodyPr wrap="square" rtlCol="0">
            <a:noAutofit/>
          </a:bodyPr>
          <a:lstStyle/>
          <a:p>
            <a:endParaRPr lang="en-GB" dirty="0"/>
          </a:p>
        </p:txBody>
      </p:sp>
      <p:sp>
        <p:nvSpPr>
          <p:cNvPr id="7" name="TextBox 6">
            <a:extLst>
              <a:ext uri="{FF2B5EF4-FFF2-40B4-BE49-F238E27FC236}">
                <a16:creationId xmlns:a16="http://schemas.microsoft.com/office/drawing/2014/main" id="{5041B4F6-FC69-45E0-B22D-0C270C21DCB6}"/>
              </a:ext>
            </a:extLst>
          </p:cNvPr>
          <p:cNvSpPr txBox="1"/>
          <p:nvPr/>
        </p:nvSpPr>
        <p:spPr>
          <a:xfrm>
            <a:off x="5335454" y="2093151"/>
            <a:ext cx="2195983" cy="646331"/>
          </a:xfrm>
          <a:prstGeom prst="rect">
            <a:avLst/>
          </a:prstGeom>
          <a:noFill/>
        </p:spPr>
        <p:txBody>
          <a:bodyPr wrap="square" lIns="91440" tIns="45720" rIns="91440" bIns="45720" rtlCol="0" anchor="t">
            <a:spAutoFit/>
          </a:bodyPr>
          <a:lstStyle/>
          <a:p>
            <a:pPr algn="ctr"/>
            <a:r>
              <a:rPr lang="en-GB" sz="1200" b="1">
                <a:solidFill>
                  <a:schemeClr val="tx1">
                    <a:lumMod val="65000"/>
                    <a:lumOff val="35000"/>
                  </a:schemeClr>
                </a:solidFill>
                <a:latin typeface="Arial"/>
                <a:cs typeface="Arial"/>
              </a:rPr>
              <a:t>NHS Arden </a:t>
            </a:r>
            <a:r>
              <a:rPr lang="en-GB" sz="1200" b="1" dirty="0">
                <a:solidFill>
                  <a:schemeClr val="tx1">
                    <a:lumMod val="65000"/>
                    <a:lumOff val="35000"/>
                  </a:schemeClr>
                </a:solidFill>
                <a:latin typeface="Arial"/>
                <a:cs typeface="Arial"/>
              </a:rPr>
              <a:t>and GEM Commissioning Support Unit (AGEM)</a:t>
            </a:r>
            <a:endParaRPr lang="en-GB" sz="1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8" name="Flowchart: Magnetic Disk 7">
            <a:extLst>
              <a:ext uri="{FF2B5EF4-FFF2-40B4-BE49-F238E27FC236}">
                <a16:creationId xmlns:a16="http://schemas.microsoft.com/office/drawing/2014/main" id="{737179E5-C7D1-431D-A759-AD2FD8BA42F6}"/>
              </a:ext>
            </a:extLst>
          </p:cNvPr>
          <p:cNvSpPr/>
          <p:nvPr/>
        </p:nvSpPr>
        <p:spPr>
          <a:xfrm>
            <a:off x="5934107" y="2863886"/>
            <a:ext cx="1304557" cy="909419"/>
          </a:xfrm>
          <a:prstGeom prst="flowChartMagneticDisk">
            <a:avLst/>
          </a:prstGeom>
          <a:solidFill>
            <a:srgbClr val="C80000"/>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sz="1200" dirty="0">
              <a:latin typeface="Arial" panose="020B0604020202020204" pitchFamily="34" charset="0"/>
              <a:cs typeface="Arial" panose="020B0604020202020204" pitchFamily="34" charset="0"/>
            </a:endParaRPr>
          </a:p>
          <a:p>
            <a:pPr algn="ctr"/>
            <a:r>
              <a:rPr lang="en-GB" sz="900" b="1" dirty="0">
                <a:latin typeface="Arial" panose="020B0604020202020204" pitchFamily="34" charset="0"/>
                <a:cs typeface="Arial" panose="020B0604020202020204" pitchFamily="34" charset="0"/>
              </a:rPr>
              <a:t>AGEM Regional Processing Centre</a:t>
            </a:r>
            <a:endParaRPr lang="en-GB" sz="9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8F02422C-53FF-4AE5-9A0A-810047D9F48C}"/>
              </a:ext>
            </a:extLst>
          </p:cNvPr>
          <p:cNvSpPr txBox="1"/>
          <p:nvPr/>
        </p:nvSpPr>
        <p:spPr>
          <a:xfrm>
            <a:off x="1958151" y="25921"/>
            <a:ext cx="7303044" cy="338554"/>
          </a:xfrm>
          <a:prstGeom prst="rect">
            <a:avLst/>
          </a:prstGeom>
          <a:noFill/>
        </p:spPr>
        <p:txBody>
          <a:bodyPr wrap="square" rtlCol="0">
            <a:spAutoFit/>
          </a:bodyPr>
          <a:lstStyle/>
          <a:p>
            <a:pPr algn="ctr"/>
            <a:r>
              <a:rPr lang="en-GB" sz="1600" b="1" dirty="0">
                <a:solidFill>
                  <a:schemeClr val="tx1">
                    <a:lumMod val="65000"/>
                    <a:lumOff val="35000"/>
                  </a:schemeClr>
                </a:solidFill>
                <a:latin typeface="Arial" panose="020B0604020202020204" pitchFamily="34" charset="0"/>
                <a:cs typeface="Arial" panose="020B0604020202020204" pitchFamily="34" charset="0"/>
              </a:rPr>
              <a:t>Data Flow Chart with Legal Bases for Flows (v6.0 approved 25/03/2026)</a:t>
            </a:r>
          </a:p>
        </p:txBody>
      </p:sp>
      <p:sp>
        <p:nvSpPr>
          <p:cNvPr id="17" name="TextBox 16">
            <a:extLst>
              <a:ext uri="{FF2B5EF4-FFF2-40B4-BE49-F238E27FC236}">
                <a16:creationId xmlns:a16="http://schemas.microsoft.com/office/drawing/2014/main" id="{7E803A2D-A536-479E-B434-76E10750D6B6}"/>
              </a:ext>
            </a:extLst>
          </p:cNvPr>
          <p:cNvSpPr txBox="1"/>
          <p:nvPr/>
        </p:nvSpPr>
        <p:spPr>
          <a:xfrm>
            <a:off x="3332238" y="2048927"/>
            <a:ext cx="1814039" cy="4543468"/>
          </a:xfrm>
          <a:prstGeom prst="rect">
            <a:avLst/>
          </a:prstGeom>
          <a:solidFill>
            <a:schemeClr val="bg1">
              <a:lumMod val="95000"/>
            </a:schemeClr>
          </a:solidFill>
          <a:ln>
            <a:solidFill>
              <a:schemeClr val="bg1">
                <a:lumMod val="95000"/>
              </a:schemeClr>
            </a:solidFill>
          </a:ln>
          <a:effectLst/>
        </p:spPr>
        <p:txBody>
          <a:bodyPr wrap="square" rtlCol="0">
            <a:noAutofit/>
          </a:bodyPr>
          <a:lstStyle/>
          <a:p>
            <a:endParaRPr lang="en-GB" dirty="0"/>
          </a:p>
        </p:txBody>
      </p:sp>
      <p:sp>
        <p:nvSpPr>
          <p:cNvPr id="18" name="TextBox 17">
            <a:extLst>
              <a:ext uri="{FF2B5EF4-FFF2-40B4-BE49-F238E27FC236}">
                <a16:creationId xmlns:a16="http://schemas.microsoft.com/office/drawing/2014/main" id="{A5127C9C-1A2D-4DA3-A06E-44557493C1D3}"/>
              </a:ext>
            </a:extLst>
          </p:cNvPr>
          <p:cNvSpPr txBox="1"/>
          <p:nvPr/>
        </p:nvSpPr>
        <p:spPr>
          <a:xfrm>
            <a:off x="3394379" y="2086814"/>
            <a:ext cx="1731709" cy="461665"/>
          </a:xfrm>
          <a:prstGeom prst="rect">
            <a:avLst/>
          </a:prstGeom>
          <a:noFill/>
        </p:spPr>
        <p:txBody>
          <a:bodyPr wrap="square" rtlCol="0">
            <a:spAutoFit/>
          </a:bodyPr>
          <a:lstStyle/>
          <a:p>
            <a:r>
              <a:rPr lang="en-GB" sz="1200" b="1" dirty="0">
                <a:solidFill>
                  <a:schemeClr val="tx1">
                    <a:lumMod val="65000"/>
                    <a:lumOff val="35000"/>
                  </a:schemeClr>
                </a:solidFill>
                <a:latin typeface="Arial" panose="020B0604020202020204" pitchFamily="34" charset="0"/>
                <a:cs typeface="Arial" panose="020B0604020202020204" pitchFamily="34" charset="0"/>
              </a:rPr>
              <a:t>NHS England (NHSE)</a:t>
            </a:r>
          </a:p>
          <a:p>
            <a:endParaRPr lang="en-GB" sz="1200"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BE62378B-53B2-4261-BF83-07F90D9E4379}"/>
              </a:ext>
            </a:extLst>
          </p:cNvPr>
          <p:cNvSpPr txBox="1"/>
          <p:nvPr/>
        </p:nvSpPr>
        <p:spPr>
          <a:xfrm>
            <a:off x="275907" y="474192"/>
            <a:ext cx="2745308" cy="1031051"/>
          </a:xfrm>
          <a:prstGeom prst="rect">
            <a:avLst/>
          </a:prstGeom>
          <a:noFill/>
          <a:ln w="38100">
            <a:solidFill>
              <a:schemeClr val="tx2"/>
            </a:solidFill>
          </a:ln>
          <a:effectLst/>
        </p:spPr>
        <p:txBody>
          <a:bodyPr wrap="square" rtlCol="0">
            <a:spAutoFit/>
          </a:bodyPr>
          <a:lstStyle/>
          <a:p>
            <a:r>
              <a:rPr lang="en-GB" sz="1100" b="1" dirty="0">
                <a:latin typeface="Arial" panose="020B0604020202020204" pitchFamily="34" charset="0"/>
                <a:cs typeface="Arial" panose="020B0604020202020204" pitchFamily="34" charset="0"/>
              </a:rPr>
              <a:t>Key</a:t>
            </a:r>
          </a:p>
          <a:p>
            <a:r>
              <a:rPr lang="en-GB" sz="1000" b="1" dirty="0">
                <a:solidFill>
                  <a:srgbClr val="C00000"/>
                </a:solidFill>
                <a:latin typeface="Arial" panose="020B0604020202020204" pitchFamily="34" charset="0"/>
                <a:cs typeface="Arial" panose="020B0604020202020204" pitchFamily="34" charset="0"/>
              </a:rPr>
              <a:t>Red</a:t>
            </a:r>
            <a:r>
              <a:rPr lang="en-GB" sz="1000" dirty="0">
                <a:latin typeface="Arial" panose="020B0604020202020204" pitchFamily="34" charset="0"/>
                <a:cs typeface="Arial" panose="020B0604020202020204" pitchFamily="34" charset="0"/>
              </a:rPr>
              <a:t> = patient identifiable data</a:t>
            </a:r>
          </a:p>
          <a:p>
            <a:r>
              <a:rPr lang="en-GB" sz="1000" b="1" dirty="0">
                <a:solidFill>
                  <a:schemeClr val="accent2"/>
                </a:solidFill>
                <a:latin typeface="Arial" panose="020B0604020202020204" pitchFamily="34" charset="0"/>
                <a:cs typeface="Arial" panose="020B0604020202020204" pitchFamily="34" charset="0"/>
              </a:rPr>
              <a:t>Amber</a:t>
            </a:r>
            <a:r>
              <a:rPr lang="en-GB" sz="1000" dirty="0">
                <a:latin typeface="Arial" panose="020B0604020202020204" pitchFamily="34" charset="0"/>
                <a:cs typeface="Arial" panose="020B0604020202020204" pitchFamily="34" charset="0"/>
              </a:rPr>
              <a:t> = pseudonymised data</a:t>
            </a:r>
          </a:p>
          <a:p>
            <a:r>
              <a:rPr lang="en-GB" sz="1000" b="1" dirty="0">
                <a:solidFill>
                  <a:schemeClr val="accent6"/>
                </a:solidFill>
                <a:latin typeface="Arial" panose="020B0604020202020204" pitchFamily="34" charset="0"/>
                <a:cs typeface="Arial" panose="020B0604020202020204" pitchFamily="34" charset="0"/>
              </a:rPr>
              <a:t>Green</a:t>
            </a:r>
            <a:r>
              <a:rPr lang="en-GB" sz="1000" dirty="0">
                <a:latin typeface="Arial" panose="020B0604020202020204" pitchFamily="34" charset="0"/>
                <a:cs typeface="Arial" panose="020B0604020202020204" pitchFamily="34" charset="0"/>
              </a:rPr>
              <a:t> = aggregated, suppressed data</a:t>
            </a:r>
          </a:p>
          <a:p>
            <a:r>
              <a:rPr lang="en-GB" sz="1000" b="1" dirty="0">
                <a:solidFill>
                  <a:schemeClr val="bg1">
                    <a:lumMod val="50000"/>
                  </a:schemeClr>
                </a:solidFill>
                <a:latin typeface="Arial" panose="020B0604020202020204" pitchFamily="34" charset="0"/>
                <a:cs typeface="Arial" panose="020B0604020202020204" pitchFamily="34" charset="0"/>
              </a:rPr>
              <a:t>Grey</a:t>
            </a:r>
            <a:r>
              <a:rPr lang="en-GB" sz="1000" dirty="0">
                <a:latin typeface="Arial" panose="020B0604020202020204" pitchFamily="34" charset="0"/>
                <a:cs typeface="Arial" panose="020B0604020202020204" pitchFamily="34" charset="0"/>
              </a:rPr>
              <a:t> = legal basis/privacy information/patient objections</a:t>
            </a:r>
          </a:p>
        </p:txBody>
      </p:sp>
      <p:sp>
        <p:nvSpPr>
          <p:cNvPr id="39" name="TextBox 38">
            <a:extLst>
              <a:ext uri="{FF2B5EF4-FFF2-40B4-BE49-F238E27FC236}">
                <a16:creationId xmlns:a16="http://schemas.microsoft.com/office/drawing/2014/main" id="{C7D0E32B-19C5-4DA5-B106-BFE35263F898}"/>
              </a:ext>
            </a:extLst>
          </p:cNvPr>
          <p:cNvSpPr txBox="1"/>
          <p:nvPr/>
        </p:nvSpPr>
        <p:spPr>
          <a:xfrm>
            <a:off x="7667435" y="2048927"/>
            <a:ext cx="1361918" cy="4578013"/>
          </a:xfrm>
          <a:prstGeom prst="rect">
            <a:avLst/>
          </a:prstGeom>
          <a:solidFill>
            <a:schemeClr val="accent3">
              <a:lumMod val="20000"/>
              <a:lumOff val="80000"/>
            </a:schemeClr>
          </a:solidFill>
          <a:effectLst/>
        </p:spPr>
        <p:txBody>
          <a:bodyPr wrap="square" rtlCol="0">
            <a:noAutofit/>
          </a:bodyPr>
          <a:lstStyle/>
          <a:p>
            <a:endParaRPr lang="en-GB" dirty="0"/>
          </a:p>
        </p:txBody>
      </p:sp>
      <p:sp>
        <p:nvSpPr>
          <p:cNvPr id="77" name="TextBox 76">
            <a:extLst>
              <a:ext uri="{FF2B5EF4-FFF2-40B4-BE49-F238E27FC236}">
                <a16:creationId xmlns:a16="http://schemas.microsoft.com/office/drawing/2014/main" id="{B2F2E597-BDFD-4BF6-A381-938A74C6A94C}"/>
              </a:ext>
            </a:extLst>
          </p:cNvPr>
          <p:cNvSpPr txBox="1"/>
          <p:nvPr/>
        </p:nvSpPr>
        <p:spPr>
          <a:xfrm>
            <a:off x="108316" y="6642556"/>
            <a:ext cx="2066681" cy="215444"/>
          </a:xfrm>
          <a:prstGeom prst="rect">
            <a:avLst/>
          </a:prstGeom>
          <a:noFill/>
        </p:spPr>
        <p:txBody>
          <a:bodyPr wrap="square" lIns="91440" tIns="45720" rIns="91440" bIns="45720" rtlCol="0" anchor="t">
            <a:spAutoFit/>
          </a:bodyPr>
          <a:lstStyle/>
          <a:p>
            <a:r>
              <a:rPr lang="en-GB" sz="800" dirty="0">
                <a:latin typeface="Arial Rounded MT Bold"/>
              </a:rPr>
              <a:t>Version 6.0,  Updated 25/03/2026</a:t>
            </a:r>
            <a:endParaRPr lang="en-GB" sz="800" dirty="0">
              <a:latin typeface="Arial Rounded MT Bold" panose="020F0704030504030204" pitchFamily="34" charset="0"/>
            </a:endParaRPr>
          </a:p>
        </p:txBody>
      </p:sp>
      <p:sp>
        <p:nvSpPr>
          <p:cNvPr id="10" name="Flowchart: Magnetic Disk 9">
            <a:extLst>
              <a:ext uri="{FF2B5EF4-FFF2-40B4-BE49-F238E27FC236}">
                <a16:creationId xmlns:a16="http://schemas.microsoft.com/office/drawing/2014/main" id="{3D04A03C-B1B1-42DA-908D-32E6BEFB65E3}"/>
              </a:ext>
            </a:extLst>
          </p:cNvPr>
          <p:cNvSpPr/>
          <p:nvPr/>
        </p:nvSpPr>
        <p:spPr>
          <a:xfrm>
            <a:off x="3754531" y="3139146"/>
            <a:ext cx="1110026" cy="856671"/>
          </a:xfrm>
          <a:prstGeom prst="flowChartMagneticDisk">
            <a:avLst/>
          </a:prstGeom>
          <a:solidFill>
            <a:srgbClr val="C00000"/>
          </a:solidFill>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sz="1200" dirty="0">
              <a:latin typeface="Arial" panose="020B0604020202020204" pitchFamily="34" charset="0"/>
              <a:cs typeface="Arial" panose="020B0604020202020204" pitchFamily="34" charset="0"/>
            </a:endParaRPr>
          </a:p>
          <a:p>
            <a:pPr algn="ctr"/>
            <a:r>
              <a:rPr lang="en-GB" sz="1200" b="1" dirty="0">
                <a:latin typeface="Arial" panose="020B0604020202020204" pitchFamily="34" charset="0"/>
                <a:cs typeface="Arial" panose="020B0604020202020204" pitchFamily="34" charset="0"/>
              </a:rPr>
              <a:t>NHS England</a:t>
            </a:r>
          </a:p>
        </p:txBody>
      </p:sp>
      <p:sp>
        <p:nvSpPr>
          <p:cNvPr id="59" name="TextBox 58">
            <a:extLst>
              <a:ext uri="{FF2B5EF4-FFF2-40B4-BE49-F238E27FC236}">
                <a16:creationId xmlns:a16="http://schemas.microsoft.com/office/drawing/2014/main" id="{0CDFC511-13AF-45A0-B1C3-BDBB0035E229}"/>
              </a:ext>
            </a:extLst>
          </p:cNvPr>
          <p:cNvSpPr txBox="1"/>
          <p:nvPr/>
        </p:nvSpPr>
        <p:spPr>
          <a:xfrm>
            <a:off x="1734569" y="2054674"/>
            <a:ext cx="1440000" cy="4543468"/>
          </a:xfrm>
          <a:prstGeom prst="rect">
            <a:avLst/>
          </a:prstGeom>
          <a:solidFill>
            <a:schemeClr val="accent1">
              <a:lumMod val="20000"/>
              <a:lumOff val="80000"/>
            </a:schemeClr>
          </a:solidFill>
          <a:effectLst/>
        </p:spPr>
        <p:txBody>
          <a:bodyPr wrap="square" rtlCol="0">
            <a:noAutofit/>
          </a:bodyPr>
          <a:lstStyle/>
          <a:p>
            <a:endParaRPr lang="en-GB" dirty="0"/>
          </a:p>
        </p:txBody>
      </p:sp>
      <p:sp>
        <p:nvSpPr>
          <p:cNvPr id="9" name="TextBox 8">
            <a:extLst>
              <a:ext uri="{FF2B5EF4-FFF2-40B4-BE49-F238E27FC236}">
                <a16:creationId xmlns:a16="http://schemas.microsoft.com/office/drawing/2014/main" id="{E5AA760D-37BE-406D-9006-960BAE40C1B7}"/>
              </a:ext>
            </a:extLst>
          </p:cNvPr>
          <p:cNvSpPr txBox="1"/>
          <p:nvPr/>
        </p:nvSpPr>
        <p:spPr>
          <a:xfrm>
            <a:off x="1827427" y="3083207"/>
            <a:ext cx="1260000" cy="288000"/>
          </a:xfrm>
          <a:prstGeom prst="rect">
            <a:avLst/>
          </a:prstGeom>
          <a:solidFill>
            <a:srgbClr val="C00000"/>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sz="1200" b="1" dirty="0">
                <a:latin typeface="Arial" panose="020B0604020202020204" pitchFamily="34" charset="0"/>
                <a:cs typeface="Arial" panose="020B0604020202020204" pitchFamily="34" charset="0"/>
              </a:rPr>
              <a:t>TPP</a:t>
            </a:r>
            <a:endParaRPr lang="en-GB" sz="1200" dirty="0">
              <a:latin typeface="Arial" panose="020B0604020202020204" pitchFamily="34" charset="0"/>
              <a:cs typeface="Arial" panose="020B0604020202020204" pitchFamily="34" charset="0"/>
            </a:endParaRPr>
          </a:p>
        </p:txBody>
      </p:sp>
      <p:sp>
        <p:nvSpPr>
          <p:cNvPr id="54" name="TextBox 53">
            <a:extLst>
              <a:ext uri="{FF2B5EF4-FFF2-40B4-BE49-F238E27FC236}">
                <a16:creationId xmlns:a16="http://schemas.microsoft.com/office/drawing/2014/main" id="{2F64A477-A796-465D-9E4E-E69354CB1278}"/>
              </a:ext>
            </a:extLst>
          </p:cNvPr>
          <p:cNvSpPr txBox="1"/>
          <p:nvPr/>
        </p:nvSpPr>
        <p:spPr>
          <a:xfrm>
            <a:off x="1823622" y="3567482"/>
            <a:ext cx="1260000" cy="288000"/>
          </a:xfrm>
          <a:prstGeom prst="rect">
            <a:avLst/>
          </a:prstGeom>
          <a:solidFill>
            <a:srgbClr val="C00000"/>
          </a:solidFill>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sz="1200" b="1" dirty="0">
                <a:latin typeface="Arial" panose="020B0604020202020204" pitchFamily="34" charset="0"/>
                <a:cs typeface="Arial" panose="020B0604020202020204" pitchFamily="34" charset="0"/>
              </a:rPr>
              <a:t>EMIS</a:t>
            </a:r>
            <a:endParaRPr lang="en-GB" sz="12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343C0A6-A9EA-4777-9B7A-833F56EB6A04}"/>
              </a:ext>
            </a:extLst>
          </p:cNvPr>
          <p:cNvSpPr txBox="1"/>
          <p:nvPr/>
        </p:nvSpPr>
        <p:spPr>
          <a:xfrm>
            <a:off x="1740446" y="2056580"/>
            <a:ext cx="1509816" cy="461665"/>
          </a:xfrm>
          <a:prstGeom prst="rect">
            <a:avLst/>
          </a:prstGeom>
          <a:noFill/>
        </p:spPr>
        <p:txBody>
          <a:bodyPr wrap="square" rtlCol="0">
            <a:spAutoFit/>
          </a:bodyPr>
          <a:lstStyle/>
          <a:p>
            <a:r>
              <a:rPr lang="en-GB" sz="1200" b="1" dirty="0">
                <a:solidFill>
                  <a:schemeClr val="tx1">
                    <a:lumMod val="65000"/>
                    <a:lumOff val="35000"/>
                  </a:schemeClr>
                </a:solidFill>
                <a:latin typeface="Arial" panose="020B0604020202020204" pitchFamily="34" charset="0"/>
                <a:cs typeface="Arial" panose="020B0604020202020204" pitchFamily="34" charset="0"/>
              </a:rPr>
              <a:t>General Practice System Suppliers</a:t>
            </a:r>
          </a:p>
        </p:txBody>
      </p:sp>
      <p:sp>
        <p:nvSpPr>
          <p:cNvPr id="65" name="TextBox 64">
            <a:extLst>
              <a:ext uri="{FF2B5EF4-FFF2-40B4-BE49-F238E27FC236}">
                <a16:creationId xmlns:a16="http://schemas.microsoft.com/office/drawing/2014/main" id="{56A0D4A3-1BAE-4F1E-9BFE-0EAD36322D54}"/>
              </a:ext>
            </a:extLst>
          </p:cNvPr>
          <p:cNvSpPr txBox="1"/>
          <p:nvPr/>
        </p:nvSpPr>
        <p:spPr>
          <a:xfrm>
            <a:off x="115262" y="2063089"/>
            <a:ext cx="1500039" cy="461665"/>
          </a:xfrm>
          <a:prstGeom prst="rect">
            <a:avLst/>
          </a:prstGeom>
          <a:noFill/>
        </p:spPr>
        <p:txBody>
          <a:bodyPr wrap="square" rtlCol="0">
            <a:spAutoFit/>
          </a:bodyPr>
          <a:lstStyle/>
          <a:p>
            <a:pPr algn="ctr"/>
            <a:r>
              <a:rPr lang="en-GB" sz="1200" b="1" dirty="0">
                <a:solidFill>
                  <a:schemeClr val="tx1">
                    <a:lumMod val="65000"/>
                    <a:lumOff val="35000"/>
                  </a:schemeClr>
                </a:solidFill>
                <a:latin typeface="Arial" panose="020B0604020202020204" pitchFamily="34" charset="0"/>
                <a:cs typeface="Arial" panose="020B0604020202020204" pitchFamily="34" charset="0"/>
              </a:rPr>
              <a:t>GP Practices</a:t>
            </a:r>
          </a:p>
          <a:p>
            <a:pPr algn="ctr"/>
            <a:endParaRPr lang="en-GB" sz="1200" dirty="0">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FCA5A005-90AB-4515-A235-B4C8BC2F32DE}"/>
              </a:ext>
            </a:extLst>
          </p:cNvPr>
          <p:cNvSpPr txBox="1"/>
          <p:nvPr/>
        </p:nvSpPr>
        <p:spPr>
          <a:xfrm>
            <a:off x="3241171" y="384753"/>
            <a:ext cx="5845506" cy="1017175"/>
          </a:xfrm>
          <a:prstGeom prst="rect">
            <a:avLst/>
          </a:prstGeom>
          <a:solidFill>
            <a:schemeClr val="bg1">
              <a:lumMod val="95000"/>
            </a:schemeClr>
          </a:solidFill>
          <a:ln>
            <a:solidFill>
              <a:schemeClr val="bg1">
                <a:lumMod val="95000"/>
              </a:schemeClr>
            </a:solidFill>
          </a:ln>
          <a:effectLst/>
        </p:spPr>
        <p:txBody>
          <a:bodyPr wrap="square" rtlCol="0">
            <a:noAutofit/>
          </a:bodyPr>
          <a:lstStyle/>
          <a:p>
            <a:endParaRPr lang="en-GB" dirty="0"/>
          </a:p>
        </p:txBody>
      </p:sp>
      <p:sp>
        <p:nvSpPr>
          <p:cNvPr id="67" name="TextBox 66">
            <a:extLst>
              <a:ext uri="{FF2B5EF4-FFF2-40B4-BE49-F238E27FC236}">
                <a16:creationId xmlns:a16="http://schemas.microsoft.com/office/drawing/2014/main" id="{D226737E-4F03-4609-ADD8-BA4E5C3370B3}"/>
              </a:ext>
            </a:extLst>
          </p:cNvPr>
          <p:cNvSpPr txBox="1"/>
          <p:nvPr/>
        </p:nvSpPr>
        <p:spPr>
          <a:xfrm>
            <a:off x="7704601" y="2063089"/>
            <a:ext cx="1287585" cy="830997"/>
          </a:xfrm>
          <a:prstGeom prst="rect">
            <a:avLst/>
          </a:prstGeom>
          <a:noFill/>
        </p:spPr>
        <p:txBody>
          <a:bodyPr wrap="square" rtlCol="0">
            <a:spAutoFit/>
          </a:bodyPr>
          <a:lstStyle/>
          <a:p>
            <a:pPr algn="ctr"/>
            <a:r>
              <a:rPr lang="en-GB" sz="1200" b="1" dirty="0">
                <a:solidFill>
                  <a:schemeClr val="tx1">
                    <a:lumMod val="65000"/>
                    <a:lumOff val="35000"/>
                  </a:schemeClr>
                </a:solidFill>
                <a:latin typeface="Arial" panose="020B0604020202020204" pitchFamily="34" charset="0"/>
                <a:cs typeface="Arial" panose="020B0604020202020204" pitchFamily="34" charset="0"/>
              </a:rPr>
              <a:t>NHS Benchmarking Network (NHSBN)</a:t>
            </a:r>
          </a:p>
        </p:txBody>
      </p:sp>
      <p:sp>
        <p:nvSpPr>
          <p:cNvPr id="68" name="TextBox 67">
            <a:extLst>
              <a:ext uri="{FF2B5EF4-FFF2-40B4-BE49-F238E27FC236}">
                <a16:creationId xmlns:a16="http://schemas.microsoft.com/office/drawing/2014/main" id="{7A64A940-D9F4-455C-AF51-C7E71C873B21}"/>
              </a:ext>
            </a:extLst>
          </p:cNvPr>
          <p:cNvSpPr txBox="1"/>
          <p:nvPr/>
        </p:nvSpPr>
        <p:spPr>
          <a:xfrm>
            <a:off x="3182263" y="368962"/>
            <a:ext cx="6018849" cy="276999"/>
          </a:xfrm>
          <a:prstGeom prst="rect">
            <a:avLst/>
          </a:prstGeom>
          <a:noFill/>
        </p:spPr>
        <p:txBody>
          <a:bodyPr wrap="square" rtlCol="0">
            <a:spAutoFit/>
          </a:bodyPr>
          <a:lstStyle/>
          <a:p>
            <a:r>
              <a:rPr lang="en-GB" sz="1200" b="1" dirty="0">
                <a:solidFill>
                  <a:schemeClr val="tx1">
                    <a:lumMod val="65000"/>
                    <a:lumOff val="35000"/>
                  </a:schemeClr>
                </a:solidFill>
                <a:latin typeface="Arial" panose="020B0604020202020204" pitchFamily="34" charset="0"/>
                <a:cs typeface="Arial" panose="020B0604020202020204" pitchFamily="34" charset="0"/>
              </a:rPr>
              <a:t>Joint data controller: NHSE (with Department of Health and Social Care (DHSC))</a:t>
            </a:r>
            <a:endParaRPr lang="en-GB" sz="1200" dirty="0">
              <a:latin typeface="Arial" panose="020B0604020202020204" pitchFamily="34" charset="0"/>
              <a:cs typeface="Arial" panose="020B0604020202020204" pitchFamily="34" charset="0"/>
            </a:endParaRPr>
          </a:p>
        </p:txBody>
      </p:sp>
      <p:sp>
        <p:nvSpPr>
          <p:cNvPr id="70" name="TextBox 69">
            <a:extLst>
              <a:ext uri="{FF2B5EF4-FFF2-40B4-BE49-F238E27FC236}">
                <a16:creationId xmlns:a16="http://schemas.microsoft.com/office/drawing/2014/main" id="{0087EAC1-8C4D-4DB8-8FB2-7B92395B7CBE}"/>
              </a:ext>
            </a:extLst>
          </p:cNvPr>
          <p:cNvSpPr txBox="1"/>
          <p:nvPr/>
        </p:nvSpPr>
        <p:spPr>
          <a:xfrm>
            <a:off x="142618" y="1592483"/>
            <a:ext cx="3031952" cy="360000"/>
          </a:xfrm>
          <a:prstGeom prst="rect">
            <a:avLst/>
          </a:prstGeom>
          <a:solidFill>
            <a:schemeClr val="accent1">
              <a:lumMod val="20000"/>
              <a:lumOff val="80000"/>
            </a:schemeClr>
          </a:solidFill>
          <a:ln>
            <a:solidFill>
              <a:schemeClr val="bg1">
                <a:lumMod val="95000"/>
              </a:schemeClr>
            </a:solidFill>
          </a:ln>
          <a:effectLst/>
        </p:spPr>
        <p:txBody>
          <a:bodyPr wrap="square" rtlCol="0">
            <a:spAutoFit/>
          </a:bodyPr>
          <a:lstStyle/>
          <a:p>
            <a:endParaRPr lang="en-GB" dirty="0"/>
          </a:p>
        </p:txBody>
      </p:sp>
      <p:sp>
        <p:nvSpPr>
          <p:cNvPr id="72" name="TextBox 71">
            <a:extLst>
              <a:ext uri="{FF2B5EF4-FFF2-40B4-BE49-F238E27FC236}">
                <a16:creationId xmlns:a16="http://schemas.microsoft.com/office/drawing/2014/main" id="{B978F919-8218-4065-9005-C96451CEC60A}"/>
              </a:ext>
            </a:extLst>
          </p:cNvPr>
          <p:cNvSpPr txBox="1"/>
          <p:nvPr/>
        </p:nvSpPr>
        <p:spPr>
          <a:xfrm>
            <a:off x="203648" y="1556749"/>
            <a:ext cx="2995666" cy="430887"/>
          </a:xfrm>
          <a:prstGeom prst="rect">
            <a:avLst/>
          </a:prstGeom>
          <a:noFill/>
        </p:spPr>
        <p:txBody>
          <a:bodyPr wrap="square" rtlCol="0">
            <a:spAutoFit/>
          </a:bodyPr>
          <a:lstStyle/>
          <a:p>
            <a:pPr algn="ctr"/>
            <a:r>
              <a:rPr lang="en-GB" sz="1100" b="1" dirty="0">
                <a:solidFill>
                  <a:schemeClr val="tx1">
                    <a:lumMod val="65000"/>
                    <a:lumOff val="35000"/>
                  </a:schemeClr>
                </a:solidFill>
                <a:latin typeface="Arial" panose="020B0604020202020204" pitchFamily="34" charset="0"/>
                <a:cs typeface="Arial" panose="020B0604020202020204" pitchFamily="34" charset="0"/>
              </a:rPr>
              <a:t>Data controller: GP practices for the information they hold about their patients </a:t>
            </a:r>
            <a:endParaRPr lang="en-GB" sz="11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73" name="Arrow: Right 72">
            <a:extLst>
              <a:ext uri="{FF2B5EF4-FFF2-40B4-BE49-F238E27FC236}">
                <a16:creationId xmlns:a16="http://schemas.microsoft.com/office/drawing/2014/main" id="{2637A46F-1C26-4D8B-8846-89C899C66C3D}"/>
              </a:ext>
            </a:extLst>
          </p:cNvPr>
          <p:cNvSpPr/>
          <p:nvPr/>
        </p:nvSpPr>
        <p:spPr>
          <a:xfrm rot="5400000">
            <a:off x="3468165" y="1552965"/>
            <a:ext cx="432157" cy="327400"/>
          </a:xfrm>
          <a:prstGeom prst="rightArrow">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rgbClr val="FF0000"/>
                </a:solidFill>
              </a:ln>
              <a:solidFill>
                <a:srgbClr val="FF0000"/>
              </a:solidFill>
            </a:endParaRPr>
          </a:p>
        </p:txBody>
      </p:sp>
      <p:sp>
        <p:nvSpPr>
          <p:cNvPr id="51" name="TextBox 50">
            <a:extLst>
              <a:ext uri="{FF2B5EF4-FFF2-40B4-BE49-F238E27FC236}">
                <a16:creationId xmlns:a16="http://schemas.microsoft.com/office/drawing/2014/main" id="{A05793DB-5968-482E-8573-6564D05321C8}"/>
              </a:ext>
            </a:extLst>
          </p:cNvPr>
          <p:cNvSpPr txBox="1"/>
          <p:nvPr/>
        </p:nvSpPr>
        <p:spPr>
          <a:xfrm>
            <a:off x="4000051" y="670568"/>
            <a:ext cx="5086287" cy="861774"/>
          </a:xfrm>
          <a:prstGeom prst="rect">
            <a:avLst/>
          </a:prstGeom>
          <a:solidFill>
            <a:schemeClr val="bg1">
              <a:lumMod val="65000"/>
            </a:schemeClr>
          </a:solidFill>
          <a:ln>
            <a:solidFill>
              <a:schemeClr val="bg1">
                <a:lumMod val="75000"/>
              </a:schemeClr>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1000" b="1" dirty="0">
                <a:solidFill>
                  <a:schemeClr val="bg1"/>
                </a:solidFill>
                <a:latin typeface="Arial" panose="020B0604020202020204" pitchFamily="34" charset="0"/>
                <a:cs typeface="Arial" panose="020B0604020202020204" pitchFamily="34" charset="0"/>
              </a:rPr>
              <a:t>Legal Basis</a:t>
            </a:r>
          </a:p>
          <a:p>
            <a:pPr algn="ctr"/>
            <a:r>
              <a:rPr lang="en-GB" sz="1000" dirty="0">
                <a:solidFill>
                  <a:schemeClr val="bg1"/>
                </a:solidFill>
                <a:latin typeface="Arial" panose="020B0604020202020204" pitchFamily="34" charset="0"/>
                <a:cs typeface="Arial" panose="020B0604020202020204" pitchFamily="34" charset="0"/>
              </a:rPr>
              <a:t>NHSE has been directed by the Secretary of State for Health and Social Care, on behalf of DHSC, to establish the CVDPREVENT Audit. The Directions are provided by the Secretary of State in accordance with powers provided under Section 254 of the Health and Social Care Act 2012 (2012 Act).</a:t>
            </a:r>
            <a:endParaRPr lang="en-GB" sz="1000" dirty="0">
              <a:solidFill>
                <a:srgbClr val="FF0000"/>
              </a:solidFill>
              <a:latin typeface="Arial" panose="020B0604020202020204" pitchFamily="34" charset="0"/>
              <a:cs typeface="Arial" panose="020B0604020202020204" pitchFamily="34" charset="0"/>
            </a:endParaRPr>
          </a:p>
        </p:txBody>
      </p:sp>
      <p:sp>
        <p:nvSpPr>
          <p:cNvPr id="74" name="Arrow: Right 73">
            <a:extLst>
              <a:ext uri="{FF2B5EF4-FFF2-40B4-BE49-F238E27FC236}">
                <a16:creationId xmlns:a16="http://schemas.microsoft.com/office/drawing/2014/main" id="{FF75C517-16F8-49CC-8903-3FB7CC0B2697}"/>
              </a:ext>
            </a:extLst>
          </p:cNvPr>
          <p:cNvSpPr/>
          <p:nvPr/>
        </p:nvSpPr>
        <p:spPr>
          <a:xfrm>
            <a:off x="5050431" y="3306213"/>
            <a:ext cx="664107" cy="235345"/>
          </a:xfrm>
          <a:prstGeom prst="rightArrow">
            <a:avLst/>
          </a:prstGeom>
          <a:solidFill>
            <a:srgbClr val="C80000"/>
          </a:solidFill>
          <a:ln>
            <a:solidFill>
              <a:srgbClr val="C8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highlight>
                <a:srgbClr val="C80000"/>
              </a:highlight>
            </a:endParaRPr>
          </a:p>
        </p:txBody>
      </p:sp>
      <p:sp>
        <p:nvSpPr>
          <p:cNvPr id="22" name="Flowchart: Document 21">
            <a:extLst>
              <a:ext uri="{FF2B5EF4-FFF2-40B4-BE49-F238E27FC236}">
                <a16:creationId xmlns:a16="http://schemas.microsoft.com/office/drawing/2014/main" id="{7F3B8FD4-8A88-4179-963F-197627260252}"/>
              </a:ext>
            </a:extLst>
          </p:cNvPr>
          <p:cNvSpPr/>
          <p:nvPr/>
        </p:nvSpPr>
        <p:spPr>
          <a:xfrm>
            <a:off x="8007671" y="4996702"/>
            <a:ext cx="914400" cy="846452"/>
          </a:xfrm>
          <a:prstGeom prst="flowChartDocument">
            <a:avLst/>
          </a:prstGeom>
          <a:solidFill>
            <a:schemeClr val="accent6"/>
          </a:solidFill>
          <a:ln>
            <a:solidFill>
              <a:schemeClr val="accent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latin typeface="Arial" panose="020B0604020202020204" pitchFamily="34" charset="0"/>
                <a:cs typeface="Arial" panose="020B0604020202020204" pitchFamily="34" charset="0"/>
              </a:rPr>
              <a:t>National level report</a:t>
            </a:r>
          </a:p>
        </p:txBody>
      </p:sp>
      <p:sp>
        <p:nvSpPr>
          <p:cNvPr id="75" name="Flowchart: Document 74">
            <a:extLst>
              <a:ext uri="{FF2B5EF4-FFF2-40B4-BE49-F238E27FC236}">
                <a16:creationId xmlns:a16="http://schemas.microsoft.com/office/drawing/2014/main" id="{9B2135AB-1508-432B-BC9B-60780B8666AE}"/>
              </a:ext>
            </a:extLst>
          </p:cNvPr>
          <p:cNvSpPr/>
          <p:nvPr/>
        </p:nvSpPr>
        <p:spPr>
          <a:xfrm>
            <a:off x="6191688" y="6088193"/>
            <a:ext cx="941760" cy="528962"/>
          </a:xfrm>
          <a:prstGeom prst="flowChartDocument">
            <a:avLst/>
          </a:prstGeom>
          <a:solidFill>
            <a:schemeClr val="accent6"/>
          </a:solidFill>
          <a:ln>
            <a:solidFill>
              <a:schemeClr val="accent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latin typeface="Arial" panose="020B0604020202020204" pitchFamily="34" charset="0"/>
                <a:cs typeface="Arial" panose="020B0604020202020204" pitchFamily="34" charset="0"/>
              </a:rPr>
              <a:t>Online dashboard</a:t>
            </a:r>
          </a:p>
        </p:txBody>
      </p:sp>
      <p:sp>
        <p:nvSpPr>
          <p:cNvPr id="76" name="Arrow: Right 75">
            <a:extLst>
              <a:ext uri="{FF2B5EF4-FFF2-40B4-BE49-F238E27FC236}">
                <a16:creationId xmlns:a16="http://schemas.microsoft.com/office/drawing/2014/main" id="{E65FECBD-6131-4CEA-AFC7-83070ACFAAB8}"/>
              </a:ext>
            </a:extLst>
          </p:cNvPr>
          <p:cNvSpPr/>
          <p:nvPr/>
        </p:nvSpPr>
        <p:spPr>
          <a:xfrm>
            <a:off x="7370848" y="5329928"/>
            <a:ext cx="546999" cy="180000"/>
          </a:xfrm>
          <a:prstGeom prst="right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Arrow: Right 19">
            <a:extLst>
              <a:ext uri="{FF2B5EF4-FFF2-40B4-BE49-F238E27FC236}">
                <a16:creationId xmlns:a16="http://schemas.microsoft.com/office/drawing/2014/main" id="{6FC4043C-168A-4C11-AC20-41E628FCC8A9}"/>
              </a:ext>
            </a:extLst>
          </p:cNvPr>
          <p:cNvSpPr/>
          <p:nvPr/>
        </p:nvSpPr>
        <p:spPr>
          <a:xfrm>
            <a:off x="3233773" y="3332828"/>
            <a:ext cx="360000" cy="238765"/>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TextBox 82">
            <a:extLst>
              <a:ext uri="{FF2B5EF4-FFF2-40B4-BE49-F238E27FC236}">
                <a16:creationId xmlns:a16="http://schemas.microsoft.com/office/drawing/2014/main" id="{866063CB-DF75-455F-96E0-042F77061954}"/>
              </a:ext>
            </a:extLst>
          </p:cNvPr>
          <p:cNvSpPr txBox="1"/>
          <p:nvPr/>
        </p:nvSpPr>
        <p:spPr>
          <a:xfrm>
            <a:off x="3510564" y="5565708"/>
            <a:ext cx="1447142" cy="923330"/>
          </a:xfrm>
          <a:prstGeom prst="rect">
            <a:avLst/>
          </a:prstGeom>
          <a:solidFill>
            <a:schemeClr val="bg1">
              <a:lumMod val="65000"/>
            </a:schemeClr>
          </a:solidFill>
          <a:ln>
            <a:solidFill>
              <a:schemeClr val="bg1">
                <a:lumMod val="75000"/>
              </a:schemeClr>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900" dirty="0">
                <a:solidFill>
                  <a:schemeClr val="bg1"/>
                </a:solidFill>
                <a:latin typeface="Arial" panose="020B0604020202020204" pitchFamily="34" charset="0"/>
                <a:cs typeface="Arial" panose="020B0604020202020204" pitchFamily="34" charset="0"/>
              </a:rPr>
              <a:t>Directions, DPN</a:t>
            </a:r>
            <a:r>
              <a:rPr lang="en-GB" sz="900" dirty="0">
                <a:latin typeface="Arial" panose="020B0604020202020204" pitchFamily="34" charset="0"/>
                <a:cs typeface="Arial" panose="020B0604020202020204" pitchFamily="34" charset="0"/>
              </a:rPr>
              <a:t> and privacy notice published to NHSE website. Data Protection Impact Assessment (DPIA) undertaken.</a:t>
            </a:r>
          </a:p>
        </p:txBody>
      </p:sp>
      <p:sp>
        <p:nvSpPr>
          <p:cNvPr id="84" name="TextBox 83">
            <a:extLst>
              <a:ext uri="{FF2B5EF4-FFF2-40B4-BE49-F238E27FC236}">
                <a16:creationId xmlns:a16="http://schemas.microsoft.com/office/drawing/2014/main" id="{C8983262-6709-4D95-9958-DCCD8BB47DEE}"/>
              </a:ext>
            </a:extLst>
          </p:cNvPr>
          <p:cNvSpPr txBox="1"/>
          <p:nvPr/>
        </p:nvSpPr>
        <p:spPr>
          <a:xfrm>
            <a:off x="1545392" y="5399950"/>
            <a:ext cx="1857212" cy="784830"/>
          </a:xfrm>
          <a:prstGeom prst="rect">
            <a:avLst/>
          </a:prstGeom>
          <a:solidFill>
            <a:schemeClr val="bg1">
              <a:lumMod val="65000"/>
            </a:schemeClr>
          </a:solidFill>
          <a:ln>
            <a:solidFill>
              <a:schemeClr val="bg1">
                <a:lumMod val="75000"/>
              </a:schemeClr>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900" dirty="0">
                <a:solidFill>
                  <a:schemeClr val="bg1"/>
                </a:solidFill>
                <a:latin typeface="Arial" panose="020B0604020202020204" pitchFamily="34" charset="0"/>
                <a:cs typeface="Arial" panose="020B0604020202020204" pitchFamily="34" charset="0"/>
              </a:rPr>
              <a:t>Data Provision Notice (DPN) served by NHSE on GP practices in England under Section 259 (1)(a), (5) and (8) of the 2012 Act.</a:t>
            </a:r>
          </a:p>
        </p:txBody>
      </p:sp>
      <p:sp>
        <p:nvSpPr>
          <p:cNvPr id="86" name="TextBox 85">
            <a:extLst>
              <a:ext uri="{FF2B5EF4-FFF2-40B4-BE49-F238E27FC236}">
                <a16:creationId xmlns:a16="http://schemas.microsoft.com/office/drawing/2014/main" id="{5FEEC3B3-A0F9-4001-8847-956B73C6B42C}"/>
              </a:ext>
            </a:extLst>
          </p:cNvPr>
          <p:cNvSpPr txBox="1"/>
          <p:nvPr/>
        </p:nvSpPr>
        <p:spPr>
          <a:xfrm>
            <a:off x="7551005" y="3384042"/>
            <a:ext cx="1361918" cy="1338828"/>
          </a:xfrm>
          <a:prstGeom prst="rect">
            <a:avLst/>
          </a:prstGeom>
          <a:solidFill>
            <a:schemeClr val="bg1">
              <a:lumMod val="65000"/>
            </a:schemeClr>
          </a:solidFill>
          <a:ln>
            <a:solidFill>
              <a:schemeClr val="bg1">
                <a:lumMod val="75000"/>
              </a:schemeClr>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900" dirty="0">
                <a:latin typeface="Arial" panose="020B0604020202020204" pitchFamily="34" charset="0"/>
                <a:cs typeface="Arial" panose="020B0604020202020204" pitchFamily="34" charset="0"/>
              </a:rPr>
              <a:t>Disclosure of aggregated data with</a:t>
            </a:r>
          </a:p>
          <a:p>
            <a:pPr algn="ctr"/>
            <a:r>
              <a:rPr lang="en-GB" sz="900" dirty="0">
                <a:latin typeface="Arial" panose="020B0604020202020204" pitchFamily="34" charset="0"/>
                <a:cs typeface="Arial" panose="020B0604020202020204" pitchFamily="34" charset="0"/>
              </a:rPr>
              <a:t>small numbers suppressed to</a:t>
            </a:r>
          </a:p>
          <a:p>
            <a:pPr algn="ctr"/>
            <a:r>
              <a:rPr lang="en-GB" sz="900" dirty="0">
                <a:latin typeface="Arial" panose="020B0604020202020204" pitchFamily="34" charset="0"/>
                <a:cs typeface="Arial" panose="020B0604020202020204" pitchFamily="34" charset="0"/>
              </a:rPr>
              <a:t>NHSBN by AGEM in accordance with</a:t>
            </a:r>
          </a:p>
          <a:p>
            <a:pPr algn="ctr"/>
            <a:r>
              <a:rPr lang="en-GB" sz="900" dirty="0">
                <a:latin typeface="Arial" panose="020B0604020202020204" pitchFamily="34" charset="0"/>
                <a:cs typeface="Arial" panose="020B0604020202020204" pitchFamily="34" charset="0"/>
              </a:rPr>
              <a:t>Section 261(1) and 261 (2)(e) of the 2012 Act.</a:t>
            </a:r>
          </a:p>
        </p:txBody>
      </p:sp>
      <p:sp>
        <p:nvSpPr>
          <p:cNvPr id="52" name="TextBox 51">
            <a:extLst>
              <a:ext uri="{FF2B5EF4-FFF2-40B4-BE49-F238E27FC236}">
                <a16:creationId xmlns:a16="http://schemas.microsoft.com/office/drawing/2014/main" id="{6FA107CD-FD73-4ED7-801E-E2ACDDC4F858}"/>
              </a:ext>
            </a:extLst>
          </p:cNvPr>
          <p:cNvSpPr txBox="1"/>
          <p:nvPr/>
        </p:nvSpPr>
        <p:spPr>
          <a:xfrm>
            <a:off x="203648" y="4022446"/>
            <a:ext cx="1312222" cy="923330"/>
          </a:xfrm>
          <a:prstGeom prst="rect">
            <a:avLst/>
          </a:prstGeom>
          <a:solidFill>
            <a:schemeClr val="bg1">
              <a:lumMod val="65000"/>
            </a:schemeClr>
          </a:solidFill>
          <a:ln>
            <a:solidFill>
              <a:schemeClr val="bg1">
                <a:lumMod val="75000"/>
              </a:schemeClr>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900" dirty="0">
                <a:latin typeface="Arial" panose="020B0604020202020204" pitchFamily="34" charset="0"/>
                <a:cs typeface="Arial" panose="020B0604020202020204" pitchFamily="34" charset="0"/>
              </a:rPr>
              <a:t>GP practices publish privacy notices explaining the </a:t>
            </a:r>
            <a:r>
              <a:rPr lang="en-GB" sz="900" dirty="0">
                <a:solidFill>
                  <a:schemeClr val="bg1"/>
                </a:solidFill>
                <a:latin typeface="Arial" panose="020B0604020202020204" pitchFamily="34" charset="0"/>
                <a:cs typeface="Arial" panose="020B0604020202020204" pitchFamily="34" charset="0"/>
              </a:rPr>
              <a:t>extraction </a:t>
            </a:r>
            <a:r>
              <a:rPr lang="en-GB" sz="900" dirty="0">
                <a:latin typeface="Arial" panose="020B0604020202020204" pitchFamily="34" charset="0"/>
                <a:cs typeface="Arial" panose="020B0604020202020204" pitchFamily="34" charset="0"/>
              </a:rPr>
              <a:t>of confidential patient information to patients</a:t>
            </a:r>
          </a:p>
        </p:txBody>
      </p:sp>
      <p:pic>
        <p:nvPicPr>
          <p:cNvPr id="25" name="Picture 24" descr="Logo&#10;&#10;Description automatically generated">
            <a:extLst>
              <a:ext uri="{FF2B5EF4-FFF2-40B4-BE49-F238E27FC236}">
                <a16:creationId xmlns:a16="http://schemas.microsoft.com/office/drawing/2014/main" id="{64D9DFAA-5C52-4051-BEA0-CB23C13ECC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712" y="4190"/>
            <a:ext cx="1887856" cy="453086"/>
          </a:xfrm>
          <a:prstGeom prst="rect">
            <a:avLst/>
          </a:prstGeom>
        </p:spPr>
      </p:pic>
      <p:sp>
        <p:nvSpPr>
          <p:cNvPr id="3" name="TextBox 2">
            <a:extLst>
              <a:ext uri="{FF2B5EF4-FFF2-40B4-BE49-F238E27FC236}">
                <a16:creationId xmlns:a16="http://schemas.microsoft.com/office/drawing/2014/main" id="{B941155A-DA83-9BD9-AED7-4714FFE480D1}"/>
              </a:ext>
            </a:extLst>
          </p:cNvPr>
          <p:cNvSpPr txBox="1"/>
          <p:nvPr/>
        </p:nvSpPr>
        <p:spPr>
          <a:xfrm>
            <a:off x="1818945" y="4208444"/>
            <a:ext cx="1635480" cy="507831"/>
          </a:xfrm>
          <a:prstGeom prst="rect">
            <a:avLst/>
          </a:prstGeom>
          <a:solidFill>
            <a:schemeClr val="bg1">
              <a:lumMod val="65000"/>
            </a:schemeClr>
          </a:solidFill>
          <a:ln>
            <a:solidFill>
              <a:schemeClr val="bg1">
                <a:lumMod val="75000"/>
              </a:schemeClr>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900" dirty="0">
                <a:latin typeface="Arial" panose="020B0604020202020204" pitchFamily="34" charset="0"/>
                <a:cs typeface="Arial" panose="020B0604020202020204" pitchFamily="34" charset="0"/>
              </a:rPr>
              <a:t>Type 1 objections upheld when collecting data from GP practices</a:t>
            </a:r>
          </a:p>
        </p:txBody>
      </p:sp>
      <p:sp>
        <p:nvSpPr>
          <p:cNvPr id="14" name="TextBox 13">
            <a:extLst>
              <a:ext uri="{FF2B5EF4-FFF2-40B4-BE49-F238E27FC236}">
                <a16:creationId xmlns:a16="http://schemas.microsoft.com/office/drawing/2014/main" id="{66F6998E-33C7-B13D-0390-684944854927}"/>
              </a:ext>
            </a:extLst>
          </p:cNvPr>
          <p:cNvSpPr txBox="1"/>
          <p:nvPr/>
        </p:nvSpPr>
        <p:spPr>
          <a:xfrm>
            <a:off x="3520543" y="4088178"/>
            <a:ext cx="1447141" cy="1338828"/>
          </a:xfrm>
          <a:prstGeom prst="rect">
            <a:avLst/>
          </a:prstGeom>
          <a:solidFill>
            <a:srgbClr val="C80000"/>
          </a:solidFill>
          <a:ln>
            <a:solidFill>
              <a:schemeClr val="bg1">
                <a:lumMod val="75000"/>
              </a:schemeClr>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900" dirty="0">
                <a:solidFill>
                  <a:schemeClr val="bg1"/>
                </a:solidFill>
                <a:latin typeface="Arial" panose="020B0604020202020204" pitchFamily="34" charset="0"/>
                <a:cs typeface="Arial" panose="020B0604020202020204" pitchFamily="34" charset="0"/>
              </a:rPr>
              <a:t>NHS England processes the GP data to create a CVDPREVENT data asset. GP data is also linked to Hospital Episode Statistics (HES) and Mortality data to create a separate linked asset.</a:t>
            </a:r>
            <a:endParaRPr lang="en-GB" sz="9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AF8671BF-0EE7-D10C-4FA2-4C94653DB4AF}"/>
              </a:ext>
            </a:extLst>
          </p:cNvPr>
          <p:cNvSpPr txBox="1"/>
          <p:nvPr/>
        </p:nvSpPr>
        <p:spPr>
          <a:xfrm>
            <a:off x="5050431" y="3776486"/>
            <a:ext cx="934957" cy="1338828"/>
          </a:xfrm>
          <a:prstGeom prst="rect">
            <a:avLst/>
          </a:prstGeom>
          <a:solidFill>
            <a:srgbClr val="C80000"/>
          </a:solidFill>
          <a:ln>
            <a:solidFill>
              <a:srgbClr val="C80000"/>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900" dirty="0">
                <a:solidFill>
                  <a:schemeClr val="bg1"/>
                </a:solidFill>
                <a:latin typeface="Arial" panose="020B0604020202020204" pitchFamily="34" charset="0"/>
                <a:cs typeface="Arial" panose="020B0604020202020204" pitchFamily="34" charset="0"/>
              </a:rPr>
              <a:t>Both data assets transferred in identifiable form to AGEM (operate on behalf of NHSE) via MESH</a:t>
            </a:r>
            <a:endParaRPr lang="en-GB" sz="900" dirty="0">
              <a:latin typeface="Arial" panose="020B0604020202020204" pitchFamily="34" charset="0"/>
              <a:cs typeface="Arial" panose="020B0604020202020204" pitchFamily="34" charset="0"/>
            </a:endParaRPr>
          </a:p>
        </p:txBody>
      </p:sp>
      <p:sp>
        <p:nvSpPr>
          <p:cNvPr id="16" name="Arrow: Right 15">
            <a:extLst>
              <a:ext uri="{FF2B5EF4-FFF2-40B4-BE49-F238E27FC236}">
                <a16:creationId xmlns:a16="http://schemas.microsoft.com/office/drawing/2014/main" id="{D6BEC69A-9BB2-ACEC-9645-C2867C3E635A}"/>
              </a:ext>
            </a:extLst>
          </p:cNvPr>
          <p:cNvSpPr/>
          <p:nvPr/>
        </p:nvSpPr>
        <p:spPr>
          <a:xfrm rot="5400000">
            <a:off x="5870488" y="4353047"/>
            <a:ext cx="664107" cy="235345"/>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highlight>
                <a:srgbClr val="C80000"/>
              </a:highlight>
            </a:endParaRPr>
          </a:p>
        </p:txBody>
      </p:sp>
      <p:sp>
        <p:nvSpPr>
          <p:cNvPr id="21" name="TextBox 20">
            <a:extLst>
              <a:ext uri="{FF2B5EF4-FFF2-40B4-BE49-F238E27FC236}">
                <a16:creationId xmlns:a16="http://schemas.microsoft.com/office/drawing/2014/main" id="{E1C2C39F-9412-E93E-F589-87F44E85D9B6}"/>
              </a:ext>
            </a:extLst>
          </p:cNvPr>
          <p:cNvSpPr txBox="1"/>
          <p:nvPr/>
        </p:nvSpPr>
        <p:spPr>
          <a:xfrm>
            <a:off x="6436644" y="3822392"/>
            <a:ext cx="1061601" cy="1323439"/>
          </a:xfrm>
          <a:prstGeom prst="rect">
            <a:avLst/>
          </a:prstGeom>
          <a:solidFill>
            <a:schemeClr val="bg1">
              <a:lumMod val="65000"/>
            </a:schemeClr>
          </a:solidFill>
          <a:ln>
            <a:solidFill>
              <a:schemeClr val="bg1">
                <a:lumMod val="75000"/>
              </a:schemeClr>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800" dirty="0">
                <a:solidFill>
                  <a:schemeClr val="bg1"/>
                </a:solidFill>
                <a:latin typeface="Arial" panose="020B0604020202020204" pitchFamily="34" charset="0"/>
                <a:cs typeface="Arial" panose="020B0604020202020204" pitchFamily="34" charset="0"/>
              </a:rPr>
              <a:t>Data de-identified (under NHS England De-Identified Data Analytics and Publication Directions) and transferred to AGEM Cloud Platform (ACP)</a:t>
            </a:r>
            <a:endParaRPr lang="en-GB" sz="800" dirty="0">
              <a:latin typeface="Arial" panose="020B0604020202020204" pitchFamily="34" charset="0"/>
              <a:cs typeface="Arial" panose="020B0604020202020204" pitchFamily="34" charset="0"/>
            </a:endParaRPr>
          </a:p>
        </p:txBody>
      </p:sp>
      <p:sp>
        <p:nvSpPr>
          <p:cNvPr id="24" name="Flowchart: Magnetic Disk 23">
            <a:extLst>
              <a:ext uri="{FF2B5EF4-FFF2-40B4-BE49-F238E27FC236}">
                <a16:creationId xmlns:a16="http://schemas.microsoft.com/office/drawing/2014/main" id="{09CFD264-C696-39CC-4597-81AD5C4ACEDB}"/>
              </a:ext>
            </a:extLst>
          </p:cNvPr>
          <p:cNvSpPr/>
          <p:nvPr/>
        </p:nvSpPr>
        <p:spPr>
          <a:xfrm>
            <a:off x="6034652" y="5172489"/>
            <a:ext cx="1246372" cy="463249"/>
          </a:xfrm>
          <a:prstGeom prst="flowChartMagneticDisk">
            <a:avLst/>
          </a:prstGeom>
          <a:solidFill>
            <a:schemeClr val="accent2"/>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sz="1200" dirty="0">
              <a:latin typeface="Arial" panose="020B0604020202020204" pitchFamily="34" charset="0"/>
              <a:cs typeface="Arial" panose="020B0604020202020204" pitchFamily="34" charset="0"/>
            </a:endParaRPr>
          </a:p>
          <a:p>
            <a:pPr algn="ctr"/>
            <a:r>
              <a:rPr lang="en-GB" sz="900" b="1" dirty="0">
                <a:latin typeface="Arial" panose="020B0604020202020204" pitchFamily="34" charset="0"/>
                <a:cs typeface="Arial" panose="020B0604020202020204" pitchFamily="34" charset="0"/>
              </a:rPr>
              <a:t>ACP</a:t>
            </a:r>
            <a:endParaRPr lang="en-GB" sz="900" dirty="0">
              <a:latin typeface="Arial" panose="020B0604020202020204" pitchFamily="34" charset="0"/>
              <a:cs typeface="Arial" panose="020B0604020202020204" pitchFamily="34" charset="0"/>
            </a:endParaRPr>
          </a:p>
        </p:txBody>
      </p:sp>
      <p:sp>
        <p:nvSpPr>
          <p:cNvPr id="26" name="Arrow: Right 25">
            <a:extLst>
              <a:ext uri="{FF2B5EF4-FFF2-40B4-BE49-F238E27FC236}">
                <a16:creationId xmlns:a16="http://schemas.microsoft.com/office/drawing/2014/main" id="{FA748D42-B8CD-84A7-8F3D-64700DBB0F01}"/>
              </a:ext>
            </a:extLst>
          </p:cNvPr>
          <p:cNvSpPr/>
          <p:nvPr/>
        </p:nvSpPr>
        <p:spPr>
          <a:xfrm rot="5400000">
            <a:off x="6529896" y="5746616"/>
            <a:ext cx="281508" cy="206430"/>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TextBox 26">
            <a:extLst>
              <a:ext uri="{FF2B5EF4-FFF2-40B4-BE49-F238E27FC236}">
                <a16:creationId xmlns:a16="http://schemas.microsoft.com/office/drawing/2014/main" id="{65669B8B-0B8C-110C-4E8B-949A7DA02DA8}"/>
              </a:ext>
            </a:extLst>
          </p:cNvPr>
          <p:cNvSpPr txBox="1"/>
          <p:nvPr/>
        </p:nvSpPr>
        <p:spPr>
          <a:xfrm>
            <a:off x="5057186" y="5670726"/>
            <a:ext cx="1447142" cy="369332"/>
          </a:xfrm>
          <a:prstGeom prst="rect">
            <a:avLst/>
          </a:prstGeom>
          <a:solidFill>
            <a:schemeClr val="accent2"/>
          </a:solidFill>
          <a:ln>
            <a:solidFill>
              <a:schemeClr val="accent2"/>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GB" sz="900" dirty="0">
                <a:solidFill>
                  <a:schemeClr val="bg1"/>
                </a:solidFill>
                <a:latin typeface="Arial" panose="020B0604020202020204" pitchFamily="34" charset="0"/>
                <a:cs typeface="Arial" panose="020B0604020202020204" pitchFamily="34" charset="0"/>
              </a:rPr>
              <a:t>Data cleaning, processing and analysis</a:t>
            </a:r>
            <a:endParaRPr lang="en-GB" sz="900" dirty="0">
              <a:latin typeface="Arial" panose="020B0604020202020204" pitchFamily="34" charset="0"/>
              <a:cs typeface="Arial" panose="020B0604020202020204" pitchFamily="34" charset="0"/>
            </a:endParaRPr>
          </a:p>
        </p:txBody>
      </p:sp>
      <p:sp>
        <p:nvSpPr>
          <p:cNvPr id="11" name="TextBox 4">
            <a:extLst>
              <a:ext uri="{FF2B5EF4-FFF2-40B4-BE49-F238E27FC236}">
                <a16:creationId xmlns:a16="http://schemas.microsoft.com/office/drawing/2014/main" id="{226BD233-A4A1-57BF-6748-13BFFC94A79D}"/>
              </a:ext>
            </a:extLst>
          </p:cNvPr>
          <p:cNvSpPr txBox="1"/>
          <p:nvPr/>
        </p:nvSpPr>
        <p:spPr>
          <a:xfrm>
            <a:off x="3237461" y="2390992"/>
            <a:ext cx="2040203" cy="646331"/>
          </a:xfrm>
          <a:prstGeom prst="rect">
            <a:avLst/>
          </a:prstGeom>
          <a:solidFill>
            <a:schemeClr val="bg1">
              <a:lumMod val="65000"/>
            </a:schemeClr>
          </a:solidFill>
          <a:ln>
            <a:solidFill>
              <a:schemeClr val="bg1">
                <a:lumMod val="75000"/>
              </a:schemeClr>
            </a:solidFill>
          </a:ln>
          <a:effectLst/>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00" dirty="0">
                <a:solidFill>
                  <a:schemeClr val="bg1"/>
                </a:solidFill>
                <a:latin typeface="Arial" panose="020B0604020202020204" pitchFamily="34" charset="0"/>
                <a:cs typeface="Arial" panose="020B0604020202020204" pitchFamily="34" charset="0"/>
              </a:rPr>
              <a:t>Consultation completed by NHS Digital (prior to merger with NHSE on 1 February 2023) as required under Section 258 of the 2012 Act.</a:t>
            </a:r>
            <a:endParaRPr lang="en-GB"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96791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373531D4220B4B8DC89F1AB9AB0F90" ma:contentTypeVersion="19" ma:contentTypeDescription="Create a new document." ma:contentTypeScope="" ma:versionID="a3d340e39d6d83a17f2833645de52cc4">
  <xsd:schema xmlns:xsd="http://www.w3.org/2001/XMLSchema" xmlns:xs="http://www.w3.org/2001/XMLSchema" xmlns:p="http://schemas.microsoft.com/office/2006/metadata/properties" xmlns:ns2="55f99f0f-87d8-4be9-9440-df45adb4b6c5" xmlns:ns3="eb556f03-1ab5-485a-9aea-0ebfad31cc2d" targetNamespace="http://schemas.microsoft.com/office/2006/metadata/properties" ma:root="true" ma:fieldsID="b1d769db5b4fb45b25d703c3fc871aec" ns2:_="" ns3:_="">
    <xsd:import namespace="55f99f0f-87d8-4be9-9440-df45adb4b6c5"/>
    <xsd:import namespace="eb556f03-1ab5-485a-9aea-0ebfad31cc2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ServiceOCR" minOccurs="0"/>
                <xsd:element ref="ns2:MediaServiceSearchProperties" minOccurs="0"/>
                <xsd:element ref="ns2:DocumentOwner_x002f_Creator" minOccurs="0"/>
                <xsd:element ref="ns2:ResponsiblePers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f99f0f-87d8-4be9-9440-df45adb4b6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906682b-9559-4106-93ae-b8242d33929b"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dexed="true"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DocumentOwner_x002f_Creator" ma:index="23" nillable="true" ma:displayName="Document Owner/ Creator" ma:description="Person responsible for the documents creation and/ or updates " ma:format="Dropdown" ma:list="UserInfo" ma:SharePointGroup="0" ma:internalName="DocumentOwner_x002f_Creator">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sponsiblePerson" ma:index="24" nillable="true" ma:displayName="Responsible Person" ma:default="Not Noted" ma:format="Dropdown" ma:internalName="ResponsiblePerson">
      <xsd:simpleType>
        <xsd:restriction base="dms:Text">
          <xsd:maxLength value="255"/>
        </xsd:restriction>
      </xsd:simpleType>
    </xsd:element>
    <xsd:element name="_Flow_SignoffStatus" ma:index="25" nillable="true" ma:displayName="Sign-off status" ma:internalName="_x0024_Resources_x003a_core_x002c_Signoff_Status">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b556f03-1ab5-485a-9aea-0ebfad31cc2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aa2d7fde-55e5-4372-af2a-23590a38db2a}" ma:internalName="TaxCatchAll" ma:showField="CatchAllData" ma:web="eb556f03-1ab5-485a-9aea-0ebfad31cc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sponsiblePerson xmlns="55f99f0f-87d8-4be9-9440-df45adb4b6c5">Not Noted</ResponsiblePerson>
    <DocumentOwner_x002f_Creator xmlns="55f99f0f-87d8-4be9-9440-df45adb4b6c5">
      <UserInfo>
        <DisplayName/>
        <AccountId xsi:nil="true"/>
        <AccountType/>
      </UserInfo>
    </DocumentOwner_x002f_Creator>
    <_Flow_SignoffStatus xmlns="55f99f0f-87d8-4be9-9440-df45adb4b6c5" xsi:nil="true"/>
    <lcf76f155ced4ddcb4097134ff3c332f xmlns="55f99f0f-87d8-4be9-9440-df45adb4b6c5">
      <Terms xmlns="http://schemas.microsoft.com/office/infopath/2007/PartnerControls"/>
    </lcf76f155ced4ddcb4097134ff3c332f>
    <TaxCatchAll xmlns="eb556f03-1ab5-485a-9aea-0ebfad31cc2d" xsi:nil="true"/>
  </documentManagement>
</p:properties>
</file>

<file path=customXml/itemProps1.xml><?xml version="1.0" encoding="utf-8"?>
<ds:datastoreItem xmlns:ds="http://schemas.openxmlformats.org/officeDocument/2006/customXml" ds:itemID="{C21E93B2-A417-4B17-A972-B37621703E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f99f0f-87d8-4be9-9440-df45adb4b6c5"/>
    <ds:schemaRef ds:uri="eb556f03-1ab5-485a-9aea-0ebfad31cc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1D86529-43E0-49F7-8460-A02A63E98270}">
  <ds:schemaRefs>
    <ds:schemaRef ds:uri="http://schemas.microsoft.com/sharepoint/v3/contenttype/forms"/>
  </ds:schemaRefs>
</ds:datastoreItem>
</file>

<file path=customXml/itemProps3.xml><?xml version="1.0" encoding="utf-8"?>
<ds:datastoreItem xmlns:ds="http://schemas.openxmlformats.org/officeDocument/2006/customXml" ds:itemID="{25EF659E-F77F-42B2-90F4-986CC32F317B}">
  <ds:schemaRefs>
    <ds:schemaRef ds:uri="http://purl.org/dc/elements/1.1/"/>
    <ds:schemaRef ds:uri="http://www.w3.org/XML/1998/namespace"/>
    <ds:schemaRef ds:uri="e23c5273-9f34-43b8-909b-75277a8ce3bb"/>
    <ds:schemaRef ds:uri="http://schemas.microsoft.com/office/2006/documentManagement/types"/>
    <ds:schemaRef ds:uri="http://schemas.microsoft.com/office/2006/metadata/properties"/>
    <ds:schemaRef ds:uri="http://schemas.microsoft.com/office/infopath/2007/PartnerControls"/>
    <ds:schemaRef ds:uri="http://purl.org/dc/dcmitype/"/>
    <ds:schemaRef ds:uri="http://schemas.openxmlformats.org/package/2006/metadata/core-properties"/>
    <ds:schemaRef ds:uri="8a31aa8d-fade-40f2-b456-b1ec129f6bf2"/>
    <ds:schemaRef ds:uri="http://purl.org/dc/terms/"/>
    <ds:schemaRef ds:uri="55f99f0f-87d8-4be9-9440-df45adb4b6c5"/>
    <ds:schemaRef ds:uri="eb556f03-1ab5-485a-9aea-0ebfad31cc2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Office Theme</Template>
  <TotalTime>25519</TotalTime>
  <Words>393</Words>
  <Application>Microsoft Office PowerPoint</Application>
  <PresentationFormat>On-screen Show (4:3)</PresentationFormat>
  <Paragraphs>41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 MT Bold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McAuley</dc:creator>
  <cp:lastModifiedBy>Renee Thaxter</cp:lastModifiedBy>
  <cp:revision>112</cp:revision>
  <cp:lastPrinted>2020-02-04T15:58:08Z</cp:lastPrinted>
  <dcterms:created xsi:type="dcterms:W3CDTF">2017-05-15T12:49:43Z</dcterms:created>
  <dcterms:modified xsi:type="dcterms:W3CDTF">2026-03-26T10:48:21Z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0x010100D1373531D4220B4B8DC89F1AB9AB0F90</vt:lpwstr>
  </property>
  <property fmtid="{D5CDD505-2E9C-101B-9397-08002B2CF9AE}" pid="3" name="MediaServiceImageTags">
    <vt:lpwstr/>
  </property>
</Properties>
</file>